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576000" cy="27432000"/>
  <p:notesSz cx="26974800" cy="36118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22222"/>
    <a:srgbClr val="CCECFF"/>
    <a:srgbClr val="996600"/>
    <a:srgbClr val="CC9900"/>
    <a:srgbClr val="336699"/>
    <a:srgbClr val="003366"/>
    <a:srgbClr val="B2B2B2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520" y="600"/>
      </p:cViewPr>
      <p:guideLst>
        <p:guide orient="horz" pos="864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25" d="100"/>
          <a:sy n="25" d="100"/>
        </p:scale>
        <p:origin x="-1950" y="-192"/>
      </p:cViewPr>
      <p:guideLst>
        <p:guide orient="horz" pos="11376"/>
        <p:guide pos="849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1688763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279688" y="0"/>
            <a:ext cx="11688762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34305875"/>
            <a:ext cx="11688763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279688" y="34305875"/>
            <a:ext cx="11688762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6F83CA-4B44-D647-A6A0-76545C2CA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296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1688763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279688" y="0"/>
            <a:ext cx="11688762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457700" y="2708275"/>
            <a:ext cx="18059400" cy="13544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97163" y="17156113"/>
            <a:ext cx="21580475" cy="1625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34305875"/>
            <a:ext cx="11688763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279688" y="34305875"/>
            <a:ext cx="11688762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A6B59C3-D68B-2349-ACD9-817D6410C8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4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6C50536-368D-234F-BA46-C48326C4B729}" type="slidenum">
              <a:rPr lang="en-US" sz="1200" b="0">
                <a:solidFill>
                  <a:schemeClr val="tx1"/>
                </a:solidFill>
              </a:rPr>
              <a:pPr eaLnBrk="1" hangingPunct="1"/>
              <a:t>1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00"/>
            <a:ext cx="31089600" cy="588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0"/>
            <a:ext cx="25603200" cy="70104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5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114110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5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64424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594175" y="165100"/>
            <a:ext cx="5070475" cy="3124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82750" y="165100"/>
            <a:ext cx="15059025" cy="3124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5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252733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5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38003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0" y="17627600"/>
            <a:ext cx="31089600" cy="54483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0" y="11626850"/>
            <a:ext cx="31089600" cy="60007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5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176924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10100" y="165100"/>
            <a:ext cx="2251075" cy="250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13575" y="165100"/>
            <a:ext cx="2251075" cy="250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6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5585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98550"/>
            <a:ext cx="32918400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140450"/>
            <a:ext cx="16160750" cy="2559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8699500"/>
            <a:ext cx="16160750" cy="158051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0" y="6140450"/>
            <a:ext cx="16167100" cy="2559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0" y="8699500"/>
            <a:ext cx="16167100" cy="158051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8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12176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4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2250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3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67539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92200"/>
            <a:ext cx="12033250" cy="4648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092200"/>
            <a:ext cx="20447000" cy="234124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5740400"/>
            <a:ext cx="12033250" cy="18764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6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448818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0" y="19202400"/>
            <a:ext cx="21945600" cy="2266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0" y="2451100"/>
            <a:ext cx="21945600" cy="16459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0" y="21469350"/>
            <a:ext cx="21945600" cy="32194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6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277186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184"/>
          <p:cNvSpPr txBox="1">
            <a:spLocks noChangeArrowheads="1"/>
          </p:cNvSpPr>
          <p:nvPr/>
        </p:nvSpPr>
        <p:spPr bwMode="auto">
          <a:xfrm>
            <a:off x="6927850" y="603250"/>
            <a:ext cx="257683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4000" b="0" smtClean="0">
              <a:solidFill>
                <a:schemeClr val="tx1"/>
              </a:solidFill>
              <a:latin typeface="Book Antiqua" charset="0"/>
            </a:endParaRPr>
          </a:p>
        </p:txBody>
      </p:sp>
      <p:sp>
        <p:nvSpPr>
          <p:cNvPr id="1028" name="Rectangle 207"/>
          <p:cNvSpPr>
            <a:spLocks noGrp="1" noChangeArrowheads="1"/>
          </p:cNvSpPr>
          <p:nvPr>
            <p:ph type="title"/>
          </p:nvPr>
        </p:nvSpPr>
        <p:spPr bwMode="auto">
          <a:xfrm>
            <a:off x="14382750" y="793750"/>
            <a:ext cx="156019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274320" tIns="228600" rIns="274320" bIns="2286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32" name="Rectangle 2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39813" y="26771600"/>
            <a:ext cx="85344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February 14, 2013</a:t>
            </a:r>
          </a:p>
        </p:txBody>
      </p:sp>
      <p:sp>
        <p:nvSpPr>
          <p:cNvPr id="1233" name="Rectangle 20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036050" y="26777950"/>
            <a:ext cx="201993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3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TerraSwarm Research Center</a:t>
            </a:r>
          </a:p>
        </p:txBody>
      </p:sp>
      <p:sp>
        <p:nvSpPr>
          <p:cNvPr id="1031" name="Rectangle 2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010100" y="165100"/>
            <a:ext cx="465455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</a:t>
            </a:r>
          </a:p>
        </p:txBody>
      </p:sp>
      <p:pic>
        <p:nvPicPr>
          <p:cNvPr id="2" name="Picture 2" descr="TerraSwarmLogo.pd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331788"/>
            <a:ext cx="11344275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2" descr="swarmGlobeFaded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2538413"/>
            <a:ext cx="5080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6pPr>
      <a:lvl7pPr marL="9144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7pPr>
      <a:lvl8pPr marL="13716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8pPr>
      <a:lvl9pPr marL="18288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defTabSz="3765550" rtl="0" eaLnBrk="0" fontAlgn="base" hangingPunct="0">
        <a:spcBef>
          <a:spcPct val="20000"/>
        </a:spcBef>
        <a:spcAft>
          <a:spcPct val="0"/>
        </a:spcAft>
        <a:defRPr sz="3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054350" indent="-1174750" algn="l" defTabSz="3765550" rtl="0" eaLnBrk="0" fontAlgn="base" hangingPunct="0">
        <a:spcBef>
          <a:spcPct val="20000"/>
        </a:spcBef>
        <a:spcAft>
          <a:spcPct val="0"/>
        </a:spcAft>
        <a:buChar char="–"/>
        <a:defRPr sz="11600">
          <a:solidFill>
            <a:schemeClr val="tx1"/>
          </a:solidFill>
          <a:latin typeface="+mn-lt"/>
          <a:ea typeface="ＭＳ Ｐゴシック" charset="-128"/>
        </a:defRPr>
      </a:lvl2pPr>
      <a:lvl3pPr marL="4705350" indent="-939800" algn="l" defTabSz="3765550" rtl="0" eaLnBrk="0" fontAlgn="base" hangingPunct="0">
        <a:spcBef>
          <a:spcPct val="20000"/>
        </a:spcBef>
        <a:spcAft>
          <a:spcPct val="0"/>
        </a:spcAft>
        <a:buChar char="•"/>
        <a:defRPr sz="10000">
          <a:solidFill>
            <a:schemeClr val="tx1"/>
          </a:solidFill>
          <a:latin typeface="+mn-lt"/>
          <a:ea typeface="ＭＳ Ｐゴシック" charset="-128"/>
        </a:defRPr>
      </a:lvl3pPr>
      <a:lvl4pPr marL="6584950" indent="-939800" algn="l" defTabSz="3765550" rtl="0" eaLnBrk="0" fontAlgn="base" hangingPunct="0">
        <a:spcBef>
          <a:spcPct val="20000"/>
        </a:spcBef>
        <a:spcAft>
          <a:spcPct val="0"/>
        </a:spcAft>
        <a:buChar char="–"/>
        <a:defRPr sz="8400">
          <a:solidFill>
            <a:schemeClr val="tx1"/>
          </a:solidFill>
          <a:latin typeface="+mn-lt"/>
          <a:ea typeface="ＭＳ Ｐゴシック" charset="-128"/>
        </a:defRPr>
      </a:lvl4pPr>
      <a:lvl5pPr marL="8464550" indent="-939800" algn="l" defTabSz="3765550" rtl="0" eaLnBrk="0" fontAlgn="base" hangingPunct="0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  <a:ea typeface="ＭＳ Ｐゴシック" charset="-128"/>
        </a:defRPr>
      </a:lvl5pPr>
      <a:lvl6pPr marL="89217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  <a:ea typeface="ＭＳ Ｐゴシック" charset="-128"/>
        </a:defRPr>
      </a:lvl6pPr>
      <a:lvl7pPr marL="93789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  <a:ea typeface="ＭＳ Ｐゴシック" charset="-128"/>
        </a:defRPr>
      </a:lvl7pPr>
      <a:lvl8pPr marL="98361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  <a:ea typeface="ＭＳ Ｐゴシック" charset="-128"/>
        </a:defRPr>
      </a:lvl8pPr>
      <a:lvl9pPr marL="102933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 Box 106"/>
          <p:cNvSpPr txBox="1">
            <a:spLocks noChangeArrowheads="1"/>
          </p:cNvSpPr>
          <p:nvPr/>
        </p:nvSpPr>
        <p:spPr bwMode="auto">
          <a:xfrm>
            <a:off x="23591834" y="4276263"/>
            <a:ext cx="12123045" cy="957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</a:pPr>
            <a:r>
              <a:rPr lang="en-US" sz="4000" dirty="0" smtClean="0">
                <a:solidFill>
                  <a:schemeClr val="tx1"/>
                </a:solidFill>
                <a:latin typeface="Arial"/>
                <a:cs typeface="Arial"/>
              </a:rPr>
              <a:t>System Architecture and prototype</a:t>
            </a:r>
          </a:p>
          <a:p>
            <a:pPr eaLnBrk="1" hangingPunct="1">
              <a:spcAft>
                <a:spcPct val="50000"/>
              </a:spcAft>
            </a:pPr>
            <a:endParaRPr lang="en-US" sz="40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0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0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 smtClean="0"/>
          </a:p>
          <a:p>
            <a:pPr eaLnBrk="1" hangingPunct="1">
              <a:spcAft>
                <a:spcPct val="50000"/>
              </a:spcAft>
            </a:pPr>
            <a:endParaRPr lang="en-US" sz="3000" b="0" dirty="0" smtClean="0"/>
          </a:p>
          <a:p>
            <a:pPr eaLnBrk="1" hangingPunct="1">
              <a:spcAft>
                <a:spcPct val="50000"/>
              </a:spcAft>
            </a:pPr>
            <a:r>
              <a:rPr lang="en-US" sz="3000" b="0" dirty="0" smtClean="0"/>
              <a:t>In </a:t>
            </a:r>
            <a:r>
              <a:rPr lang="en-US" sz="3000" b="0" dirty="0"/>
              <a:t>our system architecture, selection is initiated through infrared but confirmed over 802.15.4. This permits wearers to move their head freely after connecting to an appliance. In the </a:t>
            </a:r>
            <a:r>
              <a:rPr lang="en-US" sz="3000" b="0" dirty="0" smtClean="0"/>
              <a:t>research </a:t>
            </a:r>
            <a:r>
              <a:rPr lang="en-US" sz="3000" b="0" dirty="0"/>
              <a:t>prototype, users have to carry an additional microcontroller board that marshals messages between Glass’ Bluetooth radio </a:t>
            </a:r>
            <a:r>
              <a:rPr lang="en-US" sz="3000" b="0" dirty="0" smtClean="0"/>
              <a:t>and </a:t>
            </a:r>
            <a:r>
              <a:rPr lang="en-US" sz="3000" b="0" dirty="0"/>
              <a:t>IR/</a:t>
            </a:r>
            <a:r>
              <a:rPr lang="en-US" sz="3000" b="0" dirty="0" smtClean="0"/>
              <a:t>802.15.4. </a:t>
            </a:r>
          </a:p>
          <a:p>
            <a:pPr eaLnBrk="1" hangingPunct="1">
              <a:spcAft>
                <a:spcPct val="50000"/>
              </a:spcAft>
            </a:pPr>
            <a:endParaRPr lang="en-US" sz="300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ext Box 106"/>
          <p:cNvSpPr txBox="1">
            <a:spLocks noChangeArrowheads="1"/>
          </p:cNvSpPr>
          <p:nvPr/>
        </p:nvSpPr>
        <p:spPr bwMode="auto">
          <a:xfrm>
            <a:off x="922116" y="4391720"/>
            <a:ext cx="10816072" cy="131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</a:pPr>
            <a:r>
              <a:rPr lang="en-US" sz="4000" dirty="0" smtClean="0">
                <a:solidFill>
                  <a:schemeClr val="tx1"/>
                </a:solidFill>
                <a:latin typeface="Arial"/>
                <a:cs typeface="Arial"/>
              </a:rPr>
              <a:t>Motivation</a:t>
            </a:r>
          </a:p>
          <a:p>
            <a:pPr eaLnBrk="1" hangingPunct="1">
              <a:spcAft>
                <a:spcPct val="50000"/>
              </a:spcAft>
            </a:pPr>
            <a:r>
              <a:rPr lang="en-US" altLang="zh-CN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Internet of Everything -- </a:t>
            </a:r>
            <a:r>
              <a:rPr lang="en-US" altLang="zh-CN" sz="3200" b="0" dirty="0" smtClean="0">
                <a:solidFill>
                  <a:schemeClr val="tx1"/>
                </a:solidFill>
                <a:latin typeface="Arial"/>
                <a:cs typeface="Arial"/>
              </a:rPr>
              <a:t>what would be the good way to interact with smart things?</a:t>
            </a:r>
          </a:p>
          <a:p>
            <a:pPr eaLnBrk="1" hangingPunct="1">
              <a:lnSpc>
                <a:spcPct val="150000"/>
              </a:lnSpc>
              <a:spcAft>
                <a:spcPct val="50000"/>
              </a:spcAft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Existing </a:t>
            </a:r>
            <a:r>
              <a:rPr lang="en-US" altLang="zh-CN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solutions -- </a:t>
            </a:r>
            <a:r>
              <a:rPr lang="en-US" altLang="zh-CN" sz="3200" b="0" dirty="0" smtClean="0">
                <a:solidFill>
                  <a:srgbClr val="000000"/>
                </a:solidFill>
                <a:latin typeface="Arial"/>
                <a:cs typeface="Arial"/>
              </a:rPr>
              <a:t>Naming</a:t>
            </a:r>
            <a:r>
              <a:rPr lang="en-US" altLang="zh-CN" sz="3200" b="0" dirty="0">
                <a:solidFill>
                  <a:srgbClr val="000000"/>
                </a:solidFill>
                <a:latin typeface="Arial"/>
                <a:cs typeface="Arial"/>
              </a:rPr>
              <a:t>? </a:t>
            </a:r>
            <a:endParaRPr lang="en-US" altLang="zh-CN" sz="3200" b="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eaLnBrk="1" hangingPunct="1">
              <a:lnSpc>
                <a:spcPct val="50000"/>
              </a:lnSpc>
              <a:spcAft>
                <a:spcPct val="50000"/>
              </a:spcAft>
            </a:pPr>
            <a:r>
              <a:rPr lang="en-US" altLang="zh-CN" sz="3200" b="0" dirty="0" smtClean="0">
                <a:solidFill>
                  <a:srgbClr val="000000"/>
                </a:solidFill>
                <a:latin typeface="Arial"/>
                <a:cs typeface="Arial"/>
              </a:rPr>
              <a:t>Scoping? </a:t>
            </a:r>
            <a:r>
              <a:rPr lang="en-US" sz="3200" b="0" dirty="0" smtClean="0">
                <a:solidFill>
                  <a:srgbClr val="000000"/>
                </a:solidFill>
                <a:latin typeface="Arial"/>
                <a:cs typeface="Arial"/>
              </a:rPr>
              <a:t>Always</a:t>
            </a:r>
            <a:r>
              <a:rPr lang="en-US" sz="3200" b="0" dirty="0">
                <a:solidFill>
                  <a:srgbClr val="000000"/>
                </a:solidFill>
                <a:latin typeface="Arial"/>
                <a:cs typeface="Arial"/>
              </a:rPr>
              <a:t>-available</a:t>
            </a:r>
            <a:r>
              <a:rPr lang="en-US" sz="3200" b="0" dirty="0" smtClean="0">
                <a:solidFill>
                  <a:srgbClr val="000000"/>
                </a:solidFill>
                <a:latin typeface="Arial"/>
                <a:cs typeface="Arial"/>
              </a:rPr>
              <a:t>?</a:t>
            </a:r>
            <a:endParaRPr lang="en-US" sz="4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altLang="zh-CN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r>
              <a:rPr lang="en-US" altLang="zh-CN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Our approach</a:t>
            </a:r>
          </a:p>
          <a:p>
            <a:pPr eaLnBrk="1" hangingPunct="1">
              <a:spcAft>
                <a:spcPct val="50000"/>
              </a:spcAft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r>
              <a:rPr lang="en-US" sz="3200" b="0" dirty="0" smtClean="0"/>
              <a:t>Using </a:t>
            </a:r>
            <a:r>
              <a:rPr lang="en-US" sz="3200" b="0" dirty="0"/>
              <a:t>an augmented head-worn </a:t>
            </a:r>
            <a:r>
              <a:rPr lang="en-US" sz="3200" b="0" dirty="0" smtClean="0"/>
              <a:t>device, </a:t>
            </a:r>
            <a:r>
              <a:rPr lang="en-US" sz="3200" b="0" dirty="0"/>
              <a:t>users can </a:t>
            </a:r>
            <a:r>
              <a:rPr lang="en-US" sz="3200" b="0" dirty="0" smtClean="0"/>
              <a:t>control </a:t>
            </a:r>
            <a:r>
              <a:rPr lang="en-US" sz="3200" b="0" dirty="0"/>
              <a:t>smart home appliances </a:t>
            </a:r>
            <a:r>
              <a:rPr lang="en-US" sz="3200" b="0" dirty="0" smtClean="0"/>
              <a:t>with </a:t>
            </a:r>
            <a:r>
              <a:rPr lang="en-US" sz="3200" b="0" dirty="0"/>
              <a:t>head orientation targeting. A near-eye display then shows an appliance control </a:t>
            </a:r>
            <a:r>
              <a:rPr lang="en-US" sz="3200" b="0" dirty="0" smtClean="0"/>
              <a:t>UI, </a:t>
            </a:r>
            <a:r>
              <a:rPr lang="en-US" sz="3200" b="0" dirty="0"/>
              <a:t>which users navigate through </a:t>
            </a:r>
            <a:r>
              <a:rPr lang="en-US" sz="3200" b="0" dirty="0" smtClean="0"/>
              <a:t>multi-touch </a:t>
            </a:r>
            <a:r>
              <a:rPr lang="en-US" sz="3200" b="0" dirty="0"/>
              <a:t>gestures. </a:t>
            </a:r>
            <a:endParaRPr lang="en-US" sz="36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altLang="zh-CN" sz="3000" b="0" dirty="0" smtClean="0"/>
          </a:p>
        </p:txBody>
      </p:sp>
      <p:sp>
        <p:nvSpPr>
          <p:cNvPr id="15363" name="Text Box 106"/>
          <p:cNvSpPr txBox="1">
            <a:spLocks noChangeArrowheads="1"/>
          </p:cNvSpPr>
          <p:nvPr/>
        </p:nvSpPr>
        <p:spPr bwMode="auto">
          <a:xfrm>
            <a:off x="-15418366" y="-17850971"/>
            <a:ext cx="10299746" cy="1431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</a:pPr>
            <a:r>
              <a:rPr lang="en-US" sz="3200" b="0" dirty="0" smtClean="0"/>
              <a:t>a </a:t>
            </a:r>
            <a:r>
              <a:rPr lang="en-US" sz="3200" b="0" dirty="0" err="1"/>
              <a:t>commer</a:t>
            </a:r>
            <a:r>
              <a:rPr lang="en-US" sz="3200" b="0" dirty="0"/>
              <a:t>- </a:t>
            </a:r>
            <a:r>
              <a:rPr lang="en-US" sz="3200" b="0" dirty="0" err="1"/>
              <a:t>cial</a:t>
            </a:r>
            <a:r>
              <a:rPr lang="en-US" sz="3200" b="0" dirty="0"/>
              <a:t> wearable computing device, Google Glass, with a narrow-beam IR emitter for this purpose. </a:t>
            </a:r>
            <a:endParaRPr lang="en-US" sz="3200" b="0" dirty="0" smtClean="0"/>
          </a:p>
          <a:p>
            <a:pPr eaLnBrk="1" hangingPunct="1">
              <a:spcAft>
                <a:spcPct val="50000"/>
              </a:spcAft>
            </a:pPr>
            <a:endParaRPr lang="en-US" sz="30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18" descr="Wemo-Ap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79" y="6049596"/>
            <a:ext cx="3796232" cy="3234390"/>
          </a:xfrm>
          <a:prstGeom prst="rect">
            <a:avLst/>
          </a:prstGeom>
        </p:spPr>
      </p:pic>
      <p:sp>
        <p:nvSpPr>
          <p:cNvPr id="15365" name="Rectangle 184"/>
          <p:cNvSpPr>
            <a:spLocks noGrp="1" noChangeArrowheads="1"/>
          </p:cNvSpPr>
          <p:nvPr>
            <p:ph type="title"/>
          </p:nvPr>
        </p:nvSpPr>
        <p:spPr>
          <a:xfrm>
            <a:off x="15262040" y="598374"/>
            <a:ext cx="16929725" cy="2495550"/>
          </a:xfrm>
        </p:spPr>
        <p:txBody>
          <a:bodyPr/>
          <a:lstStyle/>
          <a:p>
            <a:r>
              <a:rPr lang="en-US" sz="6000" dirty="0">
                <a:latin typeface="Arial"/>
                <a:cs typeface="Arial"/>
              </a:rPr>
              <a:t>Context Menu for the Real World: </a:t>
            </a:r>
            <a:br>
              <a:rPr lang="en-US" sz="6000" dirty="0">
                <a:latin typeface="Arial"/>
                <a:cs typeface="Arial"/>
              </a:rPr>
            </a:br>
            <a:r>
              <a:rPr lang="en-US" sz="6000" dirty="0" smtClean="0">
                <a:latin typeface="Arial"/>
                <a:cs typeface="Arial"/>
              </a:rPr>
              <a:t>Controlling </a:t>
            </a:r>
            <a:r>
              <a:rPr lang="en-US" sz="6000" dirty="0">
                <a:latin typeface="Arial"/>
                <a:cs typeface="Arial"/>
              </a:rPr>
              <a:t>Physical Appliances Through Head-Worn Infrared Targeting </a:t>
            </a:r>
          </a:p>
        </p:txBody>
      </p:sp>
      <p:sp>
        <p:nvSpPr>
          <p:cNvPr id="15366" name="Rectangle 185"/>
          <p:cNvSpPr>
            <a:spLocks noGrp="1" noChangeArrowheads="1"/>
          </p:cNvSpPr>
          <p:nvPr>
            <p:ph type="body" idx="1"/>
          </p:nvPr>
        </p:nvSpPr>
        <p:spPr>
          <a:xfrm>
            <a:off x="31634159" y="423362"/>
            <a:ext cx="3594835" cy="3109534"/>
          </a:xfrm>
        </p:spPr>
        <p:txBody>
          <a:bodyPr/>
          <a:lstStyle/>
          <a:p>
            <a:pPr marL="0" indent="0" eaLnBrk="1" hangingPunct="1"/>
            <a:r>
              <a:rPr lang="en-US" sz="2400" dirty="0" smtClean="0"/>
              <a:t>Sean Chen</a:t>
            </a:r>
          </a:p>
          <a:p>
            <a:pPr marL="0" indent="0"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Ben Zhan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g</a:t>
            </a:r>
          </a:p>
          <a:p>
            <a:pPr marL="0" indent="0" eaLnBrk="1" hangingPunct="1"/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Claire Tuna</a:t>
            </a:r>
          </a:p>
          <a:p>
            <a:pPr marL="0" indent="0" eaLnBrk="1" hangingPunct="1"/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Yang Li</a:t>
            </a:r>
          </a:p>
          <a:p>
            <a:pPr marL="0" indent="0" eaLnBrk="1" hangingPunct="1"/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Edward Lee</a:t>
            </a:r>
          </a:p>
          <a:p>
            <a:pPr marL="0" indent="0" eaLnBrk="1" hangingPunct="1"/>
            <a:r>
              <a:rPr lang="en-US" altLang="zh-CN" sz="2400" dirty="0" err="1" smtClean="0">
                <a:latin typeface="Arial" charset="0"/>
                <a:ea typeface="ＭＳ Ｐゴシック" charset="0"/>
                <a:cs typeface="ＭＳ Ｐゴシック" charset="0"/>
              </a:rPr>
              <a:t>Bjoern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Hartmann</a:t>
            </a: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7" name="Rectangle 3"/>
          <p:cNvSpPr>
            <a:spLocks noChangeArrowheads="1"/>
          </p:cNvSpPr>
          <p:nvPr/>
        </p:nvSpPr>
        <p:spPr bwMode="auto">
          <a:xfrm>
            <a:off x="22112288" y="9998075"/>
            <a:ext cx="6003925" cy="33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3765550"/>
            <a:endParaRPr lang="en-US"/>
          </a:p>
        </p:txBody>
      </p:sp>
      <p:cxnSp>
        <p:nvCxnSpPr>
          <p:cNvPr id="15378" name="Straight Connector 12"/>
          <p:cNvCxnSpPr>
            <a:cxnSpLocks noChangeShapeType="1"/>
          </p:cNvCxnSpPr>
          <p:nvPr/>
        </p:nvCxnSpPr>
        <p:spPr bwMode="auto">
          <a:xfrm>
            <a:off x="0" y="3429000"/>
            <a:ext cx="36576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 descr="architectu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934" y="5427748"/>
            <a:ext cx="11062742" cy="5311203"/>
          </a:xfrm>
          <a:prstGeom prst="rect">
            <a:avLst/>
          </a:prstGeom>
        </p:spPr>
      </p:pic>
      <p:pic>
        <p:nvPicPr>
          <p:cNvPr id="13" name="Picture 12" descr="targeting-study-layou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87" y="20369794"/>
            <a:ext cx="10198754" cy="4194293"/>
          </a:xfrm>
          <a:prstGeom prst="rect">
            <a:avLst/>
          </a:prstGeom>
        </p:spPr>
      </p:pic>
      <p:pic>
        <p:nvPicPr>
          <p:cNvPr id="15" name="Picture 14" descr="R_List_by_Targe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39" y="20282939"/>
            <a:ext cx="7697468" cy="4398552"/>
          </a:xfrm>
          <a:prstGeom prst="rect">
            <a:avLst/>
          </a:prstGeom>
        </p:spPr>
      </p:pic>
      <p:pic>
        <p:nvPicPr>
          <p:cNvPr id="16" name="Picture 15" descr="R_time_by_Category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44" y="20268854"/>
            <a:ext cx="7889601" cy="4508343"/>
          </a:xfrm>
          <a:prstGeom prst="rect">
            <a:avLst/>
          </a:prstGeom>
        </p:spPr>
      </p:pic>
      <p:pic>
        <p:nvPicPr>
          <p:cNvPr id="18" name="Picture 17" descr="target-likert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853" y="20381847"/>
            <a:ext cx="7231944" cy="4319353"/>
          </a:xfrm>
          <a:prstGeom prst="rect">
            <a:avLst/>
          </a:prstGeom>
        </p:spPr>
      </p:pic>
      <p:sp>
        <p:nvSpPr>
          <p:cNvPr id="90" name="Text Box 106"/>
          <p:cNvSpPr txBox="1">
            <a:spLocks noChangeArrowheads="1"/>
          </p:cNvSpPr>
          <p:nvPr/>
        </p:nvSpPr>
        <p:spPr bwMode="auto">
          <a:xfrm>
            <a:off x="12353960" y="4277808"/>
            <a:ext cx="10622102" cy="133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</a:pPr>
            <a:r>
              <a:rPr lang="en-US" sz="4000" dirty="0" smtClean="0">
                <a:solidFill>
                  <a:schemeClr val="tx1"/>
                </a:solidFill>
                <a:latin typeface="Arial"/>
                <a:cs typeface="Arial"/>
              </a:rPr>
              <a:t>Interaction in I</a:t>
            </a:r>
            <a:r>
              <a:rPr lang="en-US" altLang="zh-CN" sz="4000" dirty="0" smtClean="0">
                <a:solidFill>
                  <a:schemeClr val="tx1"/>
                </a:solidFill>
                <a:latin typeface="Arial"/>
                <a:cs typeface="Arial"/>
              </a:rPr>
              <a:t>llustration</a:t>
            </a:r>
          </a:p>
          <a:p>
            <a:pPr eaLnBrk="1" hangingPunct="1">
              <a:spcAft>
                <a:spcPct val="50000"/>
              </a:spcAft>
            </a:pPr>
            <a:endParaRPr lang="en-US" sz="40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4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40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altLang="zh-CN" sz="3000" b="0" dirty="0" smtClean="0"/>
          </a:p>
          <a:p>
            <a:pPr eaLnBrk="1" hangingPunct="1">
              <a:spcAft>
                <a:spcPct val="50000"/>
              </a:spcAft>
            </a:pPr>
            <a:r>
              <a:rPr lang="en-US" altLang="zh-CN" sz="3000" b="0" dirty="0" smtClean="0"/>
              <a:t>W</a:t>
            </a:r>
            <a:r>
              <a:rPr lang="en-US" sz="3000" b="0" dirty="0" smtClean="0"/>
              <a:t>hen users turn towards a controllable appliance (A→B), the appliance shows immediate visual feedback (red LED) (B). Users confirm that they wish to connect to this appliance with a tap (C) which triggers connection feedback (blue LED) on the appliance. </a:t>
            </a:r>
          </a:p>
          <a:p>
            <a:pPr eaLnBrk="1" hangingPunct="1">
              <a:spcAft>
                <a:spcPct val="50000"/>
              </a:spcAft>
            </a:pPr>
            <a:endParaRPr lang="en-US" sz="3000" b="0" dirty="0"/>
          </a:p>
          <a:p>
            <a:pPr eaLnBrk="1" hangingPunct="1">
              <a:spcAft>
                <a:spcPct val="50000"/>
              </a:spcAft>
            </a:pPr>
            <a:endParaRPr lang="en-US" sz="3000" b="0" dirty="0" smtClean="0"/>
          </a:p>
          <a:p>
            <a:pPr eaLnBrk="1" hangingPunct="1">
              <a:spcAft>
                <a:spcPct val="50000"/>
              </a:spcAft>
            </a:pPr>
            <a:endParaRPr lang="en-US" sz="3000" b="0" dirty="0"/>
          </a:p>
          <a:p>
            <a:pPr eaLnBrk="1" hangingPunct="1">
              <a:spcAft>
                <a:spcPct val="50000"/>
              </a:spcAft>
            </a:pPr>
            <a:endParaRPr lang="en-US" sz="3000" b="0" dirty="0" smtClean="0"/>
          </a:p>
          <a:p>
            <a:pPr eaLnBrk="1" hangingPunct="1">
              <a:spcAft>
                <a:spcPct val="50000"/>
              </a:spcAft>
            </a:pPr>
            <a:endParaRPr lang="en-US" sz="3000" b="0" dirty="0"/>
          </a:p>
          <a:p>
            <a:pPr eaLnBrk="1" hangingPunct="1">
              <a:spcAft>
                <a:spcPct val="50000"/>
              </a:spcAft>
            </a:pPr>
            <a:r>
              <a:rPr lang="en-US" sz="3200" b="0" dirty="0"/>
              <a:t>When multiple appliances are within range, they all have red LEDs illuminated for feedback (A). When users initiate </a:t>
            </a:r>
            <a:r>
              <a:rPr lang="en-US" sz="3200" b="0" dirty="0" smtClean="0"/>
              <a:t>connections</a:t>
            </a:r>
            <a:r>
              <a:rPr lang="en-US" sz="3200" b="0" dirty="0"/>
              <a:t>, all target appliances toggle on blue LEDs while the currently selected one blinks (B). Swiping on the touchpad traverses among responding appliances (C). </a:t>
            </a:r>
            <a:endParaRPr lang="en-US" sz="3200" b="0" dirty="0" smtClean="0"/>
          </a:p>
          <a:p>
            <a:pPr eaLnBrk="1" hangingPunct="1">
              <a:spcAft>
                <a:spcPct val="50000"/>
              </a:spcAft>
            </a:pPr>
            <a:endParaRPr lang="en-US" sz="3000" b="0" dirty="0" smtClean="0"/>
          </a:p>
          <a:p>
            <a:pPr eaLnBrk="1" hangingPunct="1">
              <a:spcAft>
                <a:spcPct val="50000"/>
              </a:spcAft>
            </a:pPr>
            <a:endParaRPr lang="en-US" sz="300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1" name="Picture 20" descr="study-nod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566" y="13745003"/>
            <a:ext cx="5272566" cy="3172327"/>
          </a:xfrm>
          <a:prstGeom prst="rect">
            <a:avLst/>
          </a:prstGeom>
        </p:spPr>
      </p:pic>
      <p:pic>
        <p:nvPicPr>
          <p:cNvPr id="22" name="Picture 21" descr="glass HW_desc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764" y="13771320"/>
            <a:ext cx="5691884" cy="3201685"/>
          </a:xfrm>
          <a:prstGeom prst="rect">
            <a:avLst/>
          </a:prstGeom>
        </p:spPr>
      </p:pic>
      <p:sp>
        <p:nvSpPr>
          <p:cNvPr id="95" name="Text Box 106"/>
          <p:cNvSpPr txBox="1">
            <a:spLocks noChangeArrowheads="1"/>
          </p:cNvSpPr>
          <p:nvPr/>
        </p:nvSpPr>
        <p:spPr bwMode="auto">
          <a:xfrm>
            <a:off x="461830" y="18127638"/>
            <a:ext cx="35791851" cy="500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</a:pPr>
            <a:r>
              <a:rPr lang="en-US" sz="4000" dirty="0" smtClean="0">
                <a:solidFill>
                  <a:schemeClr val="tx1"/>
                </a:solidFill>
                <a:latin typeface="Arial"/>
                <a:cs typeface="Arial"/>
              </a:rPr>
              <a:t>Evaluation</a:t>
            </a:r>
          </a:p>
          <a:p>
            <a:pPr eaLnBrk="1" hangingPunct="1">
              <a:spcAft>
                <a:spcPct val="50000"/>
              </a:spcAft>
            </a:pPr>
            <a:r>
              <a:rPr lang="en-US" sz="3200" b="0" dirty="0" smtClean="0">
                <a:solidFill>
                  <a:schemeClr val="tx1"/>
                </a:solidFill>
                <a:latin typeface="Arial"/>
                <a:cs typeface="Arial"/>
              </a:rPr>
              <a:t>A user study (14 participants, </a:t>
            </a:r>
            <a:r>
              <a:rPr lang="en-US" sz="3200" b="0" dirty="0"/>
              <a:t>10 wireless </a:t>
            </a:r>
            <a:r>
              <a:rPr lang="en-US" sz="3200" b="0" dirty="0" smtClean="0"/>
              <a:t>nodes</a:t>
            </a:r>
            <a:r>
              <a:rPr lang="en-US" sz="3200" b="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3200" b="0" dirty="0"/>
              <a:t>spread </a:t>
            </a:r>
            <a:r>
              <a:rPr lang="en-US" sz="3200" b="0" dirty="0" smtClean="0"/>
              <a:t>across 141 SDH) was taken to measure the time it takes to connect and control a target in two modes – IR mode and list mode. We also asked participants to experience a smart home scenario for qualitative feedback. </a:t>
            </a:r>
          </a:p>
          <a:p>
            <a:pPr eaLnBrk="1" hangingPunct="1">
              <a:spcAft>
                <a:spcPct val="50000"/>
              </a:spcAft>
            </a:pP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stepbystep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435" y="5465234"/>
            <a:ext cx="9293214" cy="3098358"/>
          </a:xfrm>
          <a:prstGeom prst="rect">
            <a:avLst/>
          </a:prstGeom>
        </p:spPr>
      </p:pic>
      <p:pic>
        <p:nvPicPr>
          <p:cNvPr id="12" name="Picture 11" descr="stepbystep_multi_smal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067" y="11546264"/>
            <a:ext cx="8759336" cy="2917953"/>
          </a:xfrm>
          <a:prstGeom prst="rect">
            <a:avLst/>
          </a:prstGeom>
        </p:spPr>
      </p:pic>
      <p:pic>
        <p:nvPicPr>
          <p:cNvPr id="7" name="Picture 6" descr="teaser_larg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28" y="9370275"/>
            <a:ext cx="8813259" cy="5802063"/>
          </a:xfrm>
          <a:prstGeom prst="rect">
            <a:avLst/>
          </a:prstGeom>
        </p:spPr>
      </p:pic>
      <p:sp>
        <p:nvSpPr>
          <p:cNvPr id="24" name="Text Box 106"/>
          <p:cNvSpPr txBox="1">
            <a:spLocks noChangeArrowheads="1"/>
          </p:cNvSpPr>
          <p:nvPr/>
        </p:nvSpPr>
        <p:spPr bwMode="auto">
          <a:xfrm>
            <a:off x="615774" y="24747493"/>
            <a:ext cx="10083295" cy="61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ct val="50000"/>
              </a:spcAft>
            </a:pPr>
            <a:r>
              <a:rPr lang="en-US" sz="3200" b="0" dirty="0" smtClean="0">
                <a:solidFill>
                  <a:schemeClr val="tx1"/>
                </a:solidFill>
              </a:rPr>
              <a:t>User study environment in 141 SDH.</a:t>
            </a:r>
          </a:p>
        </p:txBody>
      </p:sp>
      <p:sp>
        <p:nvSpPr>
          <p:cNvPr id="26" name="Text Box 106"/>
          <p:cNvSpPr txBox="1">
            <a:spLocks noChangeArrowheads="1"/>
          </p:cNvSpPr>
          <p:nvPr/>
        </p:nvSpPr>
        <p:spPr bwMode="auto">
          <a:xfrm>
            <a:off x="11083928" y="24630480"/>
            <a:ext cx="8582347" cy="127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ct val="50000"/>
              </a:spcAft>
            </a:pPr>
            <a:r>
              <a:rPr lang="en-US" sz="3200" b="0" dirty="0" smtClean="0">
                <a:solidFill>
                  <a:schemeClr val="tx1"/>
                </a:solidFill>
              </a:rPr>
              <a:t>IR outperforms list, especially when most of the interaction doesn’t involve disambiguation.</a:t>
            </a:r>
          </a:p>
        </p:txBody>
      </p:sp>
      <p:sp>
        <p:nvSpPr>
          <p:cNvPr id="27" name="Text Box 106"/>
          <p:cNvSpPr txBox="1">
            <a:spLocks noChangeArrowheads="1"/>
          </p:cNvSpPr>
          <p:nvPr/>
        </p:nvSpPr>
        <p:spPr bwMode="auto">
          <a:xfrm>
            <a:off x="20280508" y="24628930"/>
            <a:ext cx="6736568" cy="127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ct val="50000"/>
              </a:spcAft>
            </a:pPr>
            <a:r>
              <a:rPr lang="en-US" sz="3200" b="0" dirty="0" smtClean="0">
                <a:solidFill>
                  <a:schemeClr val="tx1"/>
                </a:solidFill>
              </a:rPr>
              <a:t>With the increasing of targets, the time increases roughly linearly.</a:t>
            </a:r>
          </a:p>
        </p:txBody>
      </p:sp>
      <p:sp>
        <p:nvSpPr>
          <p:cNvPr id="28" name="Text Box 106"/>
          <p:cNvSpPr txBox="1">
            <a:spLocks noChangeArrowheads="1"/>
          </p:cNvSpPr>
          <p:nvPr/>
        </p:nvSpPr>
        <p:spPr bwMode="auto">
          <a:xfrm>
            <a:off x="27783707" y="24627380"/>
            <a:ext cx="6736568" cy="127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ct val="50000"/>
              </a:spcAft>
            </a:pPr>
            <a:r>
              <a:rPr lang="en-US" sz="3200" b="0" dirty="0" smtClean="0">
                <a:solidFill>
                  <a:schemeClr val="tx1"/>
                </a:solidFill>
              </a:rPr>
              <a:t>Users prefer IR in general.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udent Research Day">
  <a:themeElements>
    <a:clrScheme name="Student Research Day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CC"/>
      </a:hlink>
      <a:folHlink>
        <a:srgbClr val="99CC00"/>
      </a:folHlink>
    </a:clrScheme>
    <a:fontScheme name="Student Research D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udent Research Da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7576</TotalTime>
  <Words>377</Words>
  <Application>Microsoft Macintosh PowerPoint</Application>
  <PresentationFormat>Custom</PresentationFormat>
  <Paragraphs>52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Student Research Day</vt:lpstr>
      <vt:lpstr>Context Menu for the Real World:  Controlling Physical Appliances Through Head-Worn Infrared Targeting 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cxh</dc:creator>
  <cp:lastModifiedBy>Ben Zhang</cp:lastModifiedBy>
  <cp:revision>117</cp:revision>
  <cp:lastPrinted>2012-02-16T23:03:42Z</cp:lastPrinted>
  <dcterms:created xsi:type="dcterms:W3CDTF">2010-02-01T17:45:11Z</dcterms:created>
  <dcterms:modified xsi:type="dcterms:W3CDTF">2013-11-04T08:01:04Z</dcterms:modified>
</cp:coreProperties>
</file>